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 Bold" panose="020B0803030501040103"/>
      <p:regular r:id="rId16"/>
    </p:embeddedFont>
    <p:embeddedFont>
      <p:font typeface="Canva Sans Display" panose="020B08050305010401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font" Target="fonts/font1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6642" y="1970044"/>
            <a:ext cx="6346912" cy="6346912"/>
          </a:xfrm>
          <a:custGeom>
            <a:avLst/>
            <a:gdLst/>
            <a:ahLst/>
            <a:cxnLst/>
            <a:rect l="l" t="t" r="r" b="b"/>
            <a:pathLst>
              <a:path w="6346912" h="6346912">
                <a:moveTo>
                  <a:pt x="0" y="0"/>
                </a:moveTo>
                <a:lnTo>
                  <a:pt x="6346912" y="0"/>
                </a:lnTo>
                <a:lnTo>
                  <a:pt x="6346912" y="6346912"/>
                </a:lnTo>
                <a:lnTo>
                  <a:pt x="0" y="6346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67476" y="1431035"/>
            <a:ext cx="6066354" cy="160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3"/>
              </a:lnSpc>
              <a:spcBef>
                <a:spcPct val="0"/>
              </a:spcBef>
            </a:pPr>
            <a:r>
              <a:rPr lang="en-US" sz="9972">
                <a:solidFill>
                  <a:srgbClr val="DAE5EE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chapter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35617"/>
            <a:ext cx="3602562" cy="4403497"/>
          </a:xfrm>
          <a:custGeom>
            <a:avLst/>
            <a:gdLst/>
            <a:ahLst/>
            <a:cxnLst/>
            <a:rect l="l" t="t" r="r" b="b"/>
            <a:pathLst>
              <a:path w="3602562" h="4403497">
                <a:moveTo>
                  <a:pt x="0" y="0"/>
                </a:moveTo>
                <a:lnTo>
                  <a:pt x="3602562" y="0"/>
                </a:lnTo>
                <a:lnTo>
                  <a:pt x="3602562" y="4403497"/>
                </a:lnTo>
                <a:lnTo>
                  <a:pt x="0" y="4403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844" t="-13564" r="-176855" b="-2662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73764" y="177623"/>
            <a:ext cx="11336075" cy="1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8"/>
              </a:lnSpc>
              <a:spcBef>
                <a:spcPct val="0"/>
              </a:spcBef>
            </a:pPr>
            <a:r>
              <a:rPr lang="en-US" sz="9160" b="1">
                <a:solidFill>
                  <a:srgbClr val="FFFFFF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 How to Fact-Check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13773" y="1740367"/>
            <a:ext cx="13767479" cy="827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 official sites: Check the Kerala Education Department for school holidays instead of believing messages.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Multiple Sources: If only one person says it, it might be fake. If everyone (like Wikipedia or major news) says it, it is likely true.</a:t>
            </a:r>
          </a:p>
          <a:p>
            <a:pPr algn="l">
              <a:lnSpc>
                <a:spcPts val="7279"/>
              </a:lnSpc>
            </a:pPr>
            <a:endParaRPr lang="en-US" sz="51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2676" y="1028700"/>
            <a:ext cx="7221264" cy="5660749"/>
          </a:xfrm>
          <a:custGeom>
            <a:avLst/>
            <a:gdLst/>
            <a:ahLst/>
            <a:cxnLst/>
            <a:rect l="l" t="t" r="r" b="b"/>
            <a:pathLst>
              <a:path w="7221264" h="5660749">
                <a:moveTo>
                  <a:pt x="0" y="0"/>
                </a:moveTo>
                <a:lnTo>
                  <a:pt x="7221264" y="0"/>
                </a:lnTo>
                <a:lnTo>
                  <a:pt x="7221264" y="5660749"/>
                </a:lnTo>
                <a:lnTo>
                  <a:pt x="0" y="566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054" t="-84926" r="-184234" b="-14530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42567" y="2145139"/>
            <a:ext cx="10545433" cy="4314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6"/>
              </a:lnSpc>
              <a:spcBef>
                <a:spcPct val="0"/>
              </a:spcBef>
            </a:pPr>
            <a:r>
              <a:rPr lang="en-US" sz="5282" b="1">
                <a:solidFill>
                  <a:srgbClr val="FEFEFD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List out the harms you have found out:</a:t>
            </a:r>
          </a:p>
          <a:p>
            <a:pPr algn="ctr">
              <a:lnSpc>
                <a:spcPts val="6866"/>
              </a:lnSpc>
              <a:spcBef>
                <a:spcPct val="0"/>
              </a:spcBef>
            </a:pPr>
            <a:r>
              <a:rPr lang="en-US" sz="5282" b="1">
                <a:solidFill>
                  <a:srgbClr val="FEFEFD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  It’s bad for our eyes </a:t>
            </a:r>
          </a:p>
          <a:p>
            <a:pPr algn="ctr">
              <a:lnSpc>
                <a:spcPts val="6866"/>
              </a:lnSpc>
              <a:spcBef>
                <a:spcPct val="0"/>
              </a:spcBef>
            </a:pPr>
            <a:r>
              <a:rPr lang="en-US" sz="5282" b="1">
                <a:solidFill>
                  <a:srgbClr val="FEFEFD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 It’s a waste of time</a:t>
            </a:r>
          </a:p>
          <a:p>
            <a:pPr algn="ctr">
              <a:lnSpc>
                <a:spcPts val="6866"/>
              </a:lnSpc>
              <a:spcBef>
                <a:spcPct val="0"/>
              </a:spcBef>
            </a:pPr>
            <a:r>
              <a:rPr lang="en-US" sz="5282" b="1">
                <a:solidFill>
                  <a:srgbClr val="FEFEFD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  It makes you a mobile-addict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5554" y="1726247"/>
            <a:ext cx="9712367" cy="5463206"/>
          </a:xfrm>
          <a:custGeom>
            <a:avLst/>
            <a:gdLst/>
            <a:ahLst/>
            <a:cxnLst/>
            <a:rect l="l" t="t" r="r" b="b"/>
            <a:pathLst>
              <a:path w="9712367" h="5463206">
                <a:moveTo>
                  <a:pt x="0" y="0"/>
                </a:moveTo>
                <a:lnTo>
                  <a:pt x="9712366" y="0"/>
                </a:lnTo>
                <a:lnTo>
                  <a:pt x="9712366" y="5463206"/>
                </a:lnTo>
                <a:lnTo>
                  <a:pt x="0" y="5463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200150" y="942975"/>
            <a:ext cx="914280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welbeing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49514" y="7122590"/>
            <a:ext cx="11988971" cy="316441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Balance screen time with outdoor play for a healthy body.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040788" cy="6210443"/>
          </a:xfrm>
          <a:custGeom>
            <a:avLst/>
            <a:gdLst/>
            <a:ahLst/>
            <a:cxnLst/>
            <a:rect l="l" t="t" r="r" b="b"/>
            <a:pathLst>
              <a:path w="11040788" h="6210443">
                <a:moveTo>
                  <a:pt x="0" y="0"/>
                </a:moveTo>
                <a:lnTo>
                  <a:pt x="11040788" y="0"/>
                </a:lnTo>
                <a:lnTo>
                  <a:pt x="11040788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95645" y="3256339"/>
            <a:ext cx="11992355" cy="6369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02507" lvl="1" indent="-651253" algn="l">
              <a:lnSpc>
                <a:spcPts val="8446"/>
              </a:lnSpc>
              <a:buFont typeface="Arial"/>
              <a:buChar char="•"/>
            </a:pPr>
            <a:r>
              <a:rPr lang="en-US" sz="6032" b="1">
                <a:solidFill>
                  <a:srgbClr val="FEFE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screens 1 hour before bed.</a:t>
            </a:r>
          </a:p>
          <a:p>
            <a:pPr marL="1302507" lvl="1" indent="-651253" algn="l">
              <a:lnSpc>
                <a:spcPts val="8446"/>
              </a:lnSpc>
              <a:buFont typeface="Arial"/>
              <a:buChar char="•"/>
            </a:pPr>
            <a:r>
              <a:rPr lang="en-US" sz="6032" b="1">
                <a:solidFill>
                  <a:srgbClr val="FEFE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Blue light from screens "wakes up" your brain and stops you from sleeping well.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59485" y="1245696"/>
            <a:ext cx="5182394" cy="8267760"/>
          </a:xfrm>
          <a:custGeom>
            <a:avLst/>
            <a:gdLst/>
            <a:ahLst/>
            <a:cxnLst/>
            <a:rect l="l" t="t" r="r" b="b"/>
            <a:pathLst>
              <a:path w="5182394" h="8267760">
                <a:moveTo>
                  <a:pt x="0" y="0"/>
                </a:moveTo>
                <a:lnTo>
                  <a:pt x="5182394" y="0"/>
                </a:lnTo>
                <a:lnTo>
                  <a:pt x="5182394" y="8267760"/>
                </a:lnTo>
                <a:lnTo>
                  <a:pt x="0" y="8267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438" t="-24077" r="-179259" b="-7022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48044" y="1901028"/>
            <a:ext cx="10529093" cy="127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7"/>
              </a:lnSpc>
              <a:spcBef>
                <a:spcPct val="0"/>
              </a:spcBef>
            </a:pPr>
            <a:r>
              <a:rPr lang="en-US" sz="7998" b="1">
                <a:solidFill>
                  <a:srgbClr val="DAE5EE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What is the Internet?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1967703"/>
            <a:ext cx="6172740" cy="6172740"/>
          </a:xfrm>
          <a:custGeom>
            <a:avLst/>
            <a:gdLst/>
            <a:ahLst/>
            <a:cxnLst/>
            <a:rect l="l" t="t" r="r" b="b"/>
            <a:pathLst>
              <a:path w="6172740" h="6172740">
                <a:moveTo>
                  <a:pt x="0" y="0"/>
                </a:moveTo>
                <a:lnTo>
                  <a:pt x="6172740" y="0"/>
                </a:lnTo>
                <a:lnTo>
                  <a:pt x="6172740" y="6172741"/>
                </a:lnTo>
                <a:lnTo>
                  <a:pt x="0" y="6172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7FC41-12E2-D374-8FCB-DEECA5DD334F}"/>
              </a:ext>
            </a:extLst>
          </p:cNvPr>
          <p:cNvSpPr txBox="1"/>
          <p:nvPr/>
        </p:nvSpPr>
        <p:spPr>
          <a:xfrm>
            <a:off x="9201150" y="42291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F5BDDA8-99A4-EB0F-3976-34781CBD1683}"/>
              </a:ext>
            </a:extLst>
          </p:cNvPr>
          <p:cNvSpPr txBox="1"/>
          <p:nvPr/>
        </p:nvSpPr>
        <p:spPr>
          <a:xfrm>
            <a:off x="5890903" y="5047638"/>
            <a:ext cx="13500473" cy="2020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0"/>
              </a:lnSpc>
              <a:spcBef>
                <a:spcPct val="0"/>
              </a:spcBef>
            </a:pPr>
            <a:r>
              <a:rPr lang="en-US" sz="6215" b="1" dirty="0">
                <a:solidFill>
                  <a:srgbClr val="FFFFFF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 A global network connecting millions of computers.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67319" y="952500"/>
            <a:ext cx="8579226" cy="147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88"/>
              </a:lnSpc>
              <a:spcBef>
                <a:spcPct val="0"/>
              </a:spcBef>
            </a:pPr>
            <a:r>
              <a:rPr lang="en-US" sz="9222" b="1">
                <a:solidFill>
                  <a:srgbClr val="FFFFFF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 Web Browsers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5048250"/>
            <a:ext cx="733544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to open websites</a:t>
            </a:r>
          </a:p>
        </p:txBody>
      </p:sp>
      <p:sp>
        <p:nvSpPr>
          <p:cNvPr id="4" name="Freeform 4"/>
          <p:cNvSpPr/>
          <p:nvPr/>
        </p:nvSpPr>
        <p:spPr>
          <a:xfrm>
            <a:off x="1423426" y="3732273"/>
            <a:ext cx="7391940" cy="4953540"/>
          </a:xfrm>
          <a:custGeom>
            <a:avLst/>
            <a:gdLst/>
            <a:ahLst/>
            <a:cxnLst/>
            <a:rect l="l" t="t" r="r" b="b"/>
            <a:pathLst>
              <a:path w="7391940" h="4953540">
                <a:moveTo>
                  <a:pt x="0" y="0"/>
                </a:moveTo>
                <a:lnTo>
                  <a:pt x="7391940" y="0"/>
                </a:lnTo>
                <a:lnTo>
                  <a:pt x="7391940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612" b="-24612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2555" y="1028700"/>
            <a:ext cx="12333188" cy="8229600"/>
          </a:xfrm>
          <a:custGeom>
            <a:avLst/>
            <a:gdLst/>
            <a:ahLst/>
            <a:cxnLst/>
            <a:rect l="l" t="t" r="r" b="b"/>
            <a:pathLst>
              <a:path w="12333188" h="8229600">
                <a:moveTo>
                  <a:pt x="0" y="0"/>
                </a:moveTo>
                <a:lnTo>
                  <a:pt x="12333188" y="0"/>
                </a:lnTo>
                <a:lnTo>
                  <a:pt x="123331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29149" y="1306627"/>
            <a:ext cx="9450110" cy="160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3"/>
              </a:lnSpc>
              <a:spcBef>
                <a:spcPct val="0"/>
              </a:spcBef>
            </a:pPr>
            <a:r>
              <a:rPr lang="en-US" sz="9972" b="1">
                <a:solidFill>
                  <a:srgbClr val="DAE5EE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Search Engines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52402" y="7581900"/>
            <a:ext cx="15969098" cy="887095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Helping you find information quickly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54889" y="1222953"/>
            <a:ext cx="9856190" cy="7841094"/>
          </a:xfrm>
          <a:custGeom>
            <a:avLst/>
            <a:gdLst/>
            <a:ahLst/>
            <a:cxnLst/>
            <a:rect l="l" t="t" r="r" b="b"/>
            <a:pathLst>
              <a:path w="9856190" h="7841094">
                <a:moveTo>
                  <a:pt x="0" y="0"/>
                </a:moveTo>
                <a:lnTo>
                  <a:pt x="9856190" y="0"/>
                </a:lnTo>
                <a:lnTo>
                  <a:pt x="9856190" y="7841094"/>
                </a:lnTo>
                <a:lnTo>
                  <a:pt x="0" y="7841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9" b="-12849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903049"/>
            <a:ext cx="9422758" cy="5300301"/>
          </a:xfrm>
          <a:custGeom>
            <a:avLst/>
            <a:gdLst/>
            <a:ahLst/>
            <a:cxnLst/>
            <a:rect l="l" t="t" r="r" b="b"/>
            <a:pathLst>
              <a:path w="9422758" h="5300301">
                <a:moveTo>
                  <a:pt x="0" y="0"/>
                </a:moveTo>
                <a:lnTo>
                  <a:pt x="9422758" y="0"/>
                </a:lnTo>
                <a:lnTo>
                  <a:pt x="9422758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59220" y="177623"/>
            <a:ext cx="11523584" cy="160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3"/>
              </a:lnSpc>
              <a:spcBef>
                <a:spcPct val="0"/>
              </a:spcBef>
            </a:pPr>
            <a:r>
              <a:rPr lang="en-US" sz="9972" b="1">
                <a:solidFill>
                  <a:srgbClr val="FFFFFF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What is Wikipedia?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17845" y="4125429"/>
            <a:ext cx="8272657" cy="442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4"/>
              </a:lnSpc>
              <a:spcBef>
                <a:spcPct val="0"/>
              </a:spcBef>
            </a:pPr>
            <a:r>
              <a:rPr lang="en-US" sz="4510" b="1">
                <a:solidFill>
                  <a:srgbClr val="FFFFFF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🌍 A giant digital book of facts.</a:t>
            </a:r>
          </a:p>
          <a:p>
            <a:pPr algn="ctr">
              <a:lnSpc>
                <a:spcPts val="5864"/>
              </a:lnSpc>
              <a:spcBef>
                <a:spcPct val="0"/>
              </a:spcBef>
            </a:pPr>
            <a:r>
              <a:rPr lang="en-US" sz="4510" b="1">
                <a:solidFill>
                  <a:srgbClr val="FFFFFF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📚 Free for everyone to read.</a:t>
            </a:r>
          </a:p>
          <a:p>
            <a:pPr algn="ctr">
              <a:lnSpc>
                <a:spcPts val="5864"/>
              </a:lnSpc>
              <a:spcBef>
                <a:spcPct val="0"/>
              </a:spcBef>
            </a:pPr>
            <a:r>
              <a:rPr lang="en-US" sz="4510" b="1">
                <a:solidFill>
                  <a:srgbClr val="FFFFFF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🤝 Written by people all over the world.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5750"/>
            <a:ext cx="18288000" cy="9715500"/>
          </a:xfrm>
          <a:custGeom>
            <a:avLst/>
            <a:gdLst/>
            <a:ahLst/>
            <a:cxnLst/>
            <a:rect l="l" t="t" r="r" b="b"/>
            <a:pathLst>
              <a:path w="18288000" h="9715500">
                <a:moveTo>
                  <a:pt x="0" y="0"/>
                </a:moveTo>
                <a:lnTo>
                  <a:pt x="18288000" y="0"/>
                </a:lnTo>
                <a:lnTo>
                  <a:pt x="18288000" y="9715500"/>
                </a:lnTo>
                <a:lnTo>
                  <a:pt x="0" y="9715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117" y="439343"/>
            <a:ext cx="17588486" cy="9343883"/>
          </a:xfrm>
          <a:custGeom>
            <a:avLst/>
            <a:gdLst/>
            <a:ahLst/>
            <a:cxnLst/>
            <a:rect l="l" t="t" r="r" b="b"/>
            <a:pathLst>
              <a:path w="17588486" h="9343883">
                <a:moveTo>
                  <a:pt x="0" y="0"/>
                </a:moveTo>
                <a:lnTo>
                  <a:pt x="17588485" y="0"/>
                </a:lnTo>
                <a:lnTo>
                  <a:pt x="17588485" y="9343883"/>
                </a:lnTo>
                <a:lnTo>
                  <a:pt x="0" y="9343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386" y="3710669"/>
            <a:ext cx="8370614" cy="5062088"/>
          </a:xfrm>
          <a:custGeom>
            <a:avLst/>
            <a:gdLst/>
            <a:ahLst/>
            <a:cxnLst/>
            <a:rect l="l" t="t" r="r" b="b"/>
            <a:pathLst>
              <a:path w="8370614" h="5062088">
                <a:moveTo>
                  <a:pt x="0" y="0"/>
                </a:moveTo>
                <a:lnTo>
                  <a:pt x="8370614" y="0"/>
                </a:lnTo>
                <a:lnTo>
                  <a:pt x="8370614" y="5062088"/>
                </a:lnTo>
                <a:lnTo>
                  <a:pt x="0" y="5062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739" t="-83897" r="-107286" b="-22197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89205" y="2210759"/>
            <a:ext cx="4130769" cy="7142791"/>
          </a:xfrm>
          <a:custGeom>
            <a:avLst/>
            <a:gdLst/>
            <a:ahLst/>
            <a:cxnLst/>
            <a:rect l="l" t="t" r="r" b="b"/>
            <a:pathLst>
              <a:path w="4130769" h="7142791">
                <a:moveTo>
                  <a:pt x="0" y="0"/>
                </a:moveTo>
                <a:lnTo>
                  <a:pt x="4130769" y="0"/>
                </a:lnTo>
                <a:lnTo>
                  <a:pt x="4130769" y="7142791"/>
                </a:lnTo>
                <a:lnTo>
                  <a:pt x="0" y="714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9352" t="-80082" r="-288316" b="-189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70868" y="-95250"/>
            <a:ext cx="14749106" cy="160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3"/>
              </a:lnSpc>
              <a:spcBef>
                <a:spcPct val="0"/>
              </a:spcBef>
            </a:pPr>
            <a:r>
              <a:rPr lang="en-US" sz="9972" b="1">
                <a:solidFill>
                  <a:srgbClr val="FFFFFF"/>
                </a:solidFill>
                <a:latin typeface="Canva Sans Display"/>
                <a:ea typeface="Canva Sans Display"/>
                <a:cs typeface="Canva Sans Display"/>
                <a:sym typeface="Canva Sans Display"/>
              </a:rPr>
              <a:t>Real vs. Fake (Is it True?)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hf884474@gmail.com</cp:lastModifiedBy>
  <cp:revision>2</cp:revision>
  <dcterms:created xsi:type="dcterms:W3CDTF">2006-08-16T00:00:00Z</dcterms:created>
  <dcterms:modified xsi:type="dcterms:W3CDTF">2026-02-26T20:51:42Z</dcterms:modified>
  <dc:identifier>DAHCcgi5ABY</dc:identifier>
</cp:coreProperties>
</file>